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40" r:id="rId3"/>
    <p:sldId id="341" r:id="rId4"/>
    <p:sldId id="342" r:id="rId5"/>
    <p:sldId id="343" r:id="rId6"/>
    <p:sldId id="356" r:id="rId7"/>
    <p:sldId id="344" r:id="rId8"/>
    <p:sldId id="351" r:id="rId9"/>
    <p:sldId id="345" r:id="rId10"/>
    <p:sldId id="357" r:id="rId11"/>
    <p:sldId id="346" r:id="rId12"/>
    <p:sldId id="347" r:id="rId13"/>
    <p:sldId id="257" r:id="rId14"/>
    <p:sldId id="348" r:id="rId15"/>
    <p:sldId id="353" r:id="rId16"/>
    <p:sldId id="352" r:id="rId17"/>
    <p:sldId id="349" r:id="rId18"/>
    <p:sldId id="350" r:id="rId19"/>
    <p:sldId id="363" r:id="rId20"/>
    <p:sldId id="354" r:id="rId21"/>
    <p:sldId id="364" r:id="rId22"/>
    <p:sldId id="367" r:id="rId23"/>
    <p:sldId id="365" r:id="rId24"/>
    <p:sldId id="366" r:id="rId25"/>
    <p:sldId id="355" r:id="rId26"/>
    <p:sldId id="359" r:id="rId27"/>
    <p:sldId id="358" r:id="rId28"/>
    <p:sldId id="360" r:id="rId29"/>
    <p:sldId id="361" r:id="rId30"/>
    <p:sldId id="362" r:id="rId31"/>
    <p:sldId id="369" r:id="rId32"/>
    <p:sldId id="370" r:id="rId33"/>
    <p:sldId id="371" r:id="rId34"/>
    <p:sldId id="372" r:id="rId35"/>
    <p:sldId id="373" r:id="rId36"/>
    <p:sldId id="3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8C922-EF23-7547-99B0-27B9DDEC4456}" v="17" dt="2025-02-21T16:56:54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3"/>
    <p:restoredTop sz="96170"/>
  </p:normalViewPr>
  <p:slideViewPr>
    <p:cSldViewPr snapToGrid="0">
      <p:cViewPr varScale="1">
        <p:scale>
          <a:sx n="118" d="100"/>
          <a:sy n="11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98A8C922-EF23-7547-99B0-27B9DDEC4456}"/>
    <pc:docChg chg="custSel addSld modSld">
      <pc:chgData name="Silvia Caldararu" userId="fc8e66e4-48ec-41c8-8127-b05a3d560b48" providerId="ADAL" clId="{98A8C922-EF23-7547-99B0-27B9DDEC4456}" dt="2025-02-24T09:28:13.695" v="420" actId="20577"/>
      <pc:docMkLst>
        <pc:docMk/>
      </pc:docMkLst>
      <pc:sldChg chg="modSp mod">
        <pc:chgData name="Silvia Caldararu" userId="fc8e66e4-48ec-41c8-8127-b05a3d560b48" providerId="ADAL" clId="{98A8C922-EF23-7547-99B0-27B9DDEC4456}" dt="2025-02-24T09:28:13.695" v="420" actId="20577"/>
        <pc:sldMkLst>
          <pc:docMk/>
          <pc:sldMk cId="4223449984" sldId="341"/>
        </pc:sldMkLst>
        <pc:spChg chg="mod">
          <ac:chgData name="Silvia Caldararu" userId="fc8e66e4-48ec-41c8-8127-b05a3d560b48" providerId="ADAL" clId="{98A8C922-EF23-7547-99B0-27B9DDEC4456}" dt="2025-02-24T09:28:13.695" v="420" actId="20577"/>
          <ac:spMkLst>
            <pc:docMk/>
            <pc:sldMk cId="4223449984" sldId="341"/>
            <ac:spMk id="7" creationId="{F5B4EE5F-214C-16F0-18A1-2AC0CE20D429}"/>
          </ac:spMkLst>
        </pc:spChg>
      </pc:sldChg>
      <pc:sldChg chg="modNotesTx">
        <pc:chgData name="Silvia Caldararu" userId="fc8e66e4-48ec-41c8-8127-b05a3d560b48" providerId="ADAL" clId="{98A8C922-EF23-7547-99B0-27B9DDEC4456}" dt="2025-02-21T14:28:47.910" v="6"/>
        <pc:sldMkLst>
          <pc:docMk/>
          <pc:sldMk cId="2058906937" sldId="358"/>
        </pc:sldMkLst>
      </pc:sldChg>
      <pc:sldChg chg="addSp modSp new mod modNotesTx">
        <pc:chgData name="Silvia Caldararu" userId="fc8e66e4-48ec-41c8-8127-b05a3d560b48" providerId="ADAL" clId="{98A8C922-EF23-7547-99B0-27B9DDEC4456}" dt="2025-02-21T16:57:44.108" v="407"/>
        <pc:sldMkLst>
          <pc:docMk/>
          <pc:sldMk cId="329382986" sldId="372"/>
        </pc:sldMkLst>
        <pc:spChg chg="mod">
          <ac:chgData name="Silvia Caldararu" userId="fc8e66e4-48ec-41c8-8127-b05a3d560b48" providerId="ADAL" clId="{98A8C922-EF23-7547-99B0-27B9DDEC4456}" dt="2025-02-21T16:56:33.287" v="301" actId="404"/>
          <ac:spMkLst>
            <pc:docMk/>
            <pc:sldMk cId="329382986" sldId="372"/>
            <ac:spMk id="2" creationId="{4F5A68F6-E3CB-503D-48A9-AF1DC0F9389C}"/>
          </ac:spMkLst>
        </pc:spChg>
        <pc:spChg chg="add mod">
          <ac:chgData name="Silvia Caldararu" userId="fc8e66e4-48ec-41c8-8127-b05a3d560b48" providerId="ADAL" clId="{98A8C922-EF23-7547-99B0-27B9DDEC4456}" dt="2025-02-21T16:56:06.126" v="293" actId="1076"/>
          <ac:spMkLst>
            <pc:docMk/>
            <pc:sldMk cId="329382986" sldId="372"/>
            <ac:spMk id="3" creationId="{7A159FE0-93C9-FF40-7130-6B4D358B139D}"/>
          </ac:spMkLst>
        </pc:spChg>
        <pc:spChg chg="add mod">
          <ac:chgData name="Silvia Caldararu" userId="fc8e66e4-48ec-41c8-8127-b05a3d560b48" providerId="ADAL" clId="{98A8C922-EF23-7547-99B0-27B9DDEC4456}" dt="2025-02-21T14:42:43.569" v="112" actId="313"/>
          <ac:spMkLst>
            <pc:docMk/>
            <pc:sldMk cId="329382986" sldId="372"/>
            <ac:spMk id="4" creationId="{51AED1DA-51A1-A23C-166B-A4C172D82DF7}"/>
          </ac:spMkLst>
        </pc:spChg>
        <pc:spChg chg="add mod">
          <ac:chgData name="Silvia Caldararu" userId="fc8e66e4-48ec-41c8-8127-b05a3d560b48" providerId="ADAL" clId="{98A8C922-EF23-7547-99B0-27B9DDEC4456}" dt="2025-02-21T14:43:55.163" v="170" actId="1076"/>
          <ac:spMkLst>
            <pc:docMk/>
            <pc:sldMk cId="329382986" sldId="372"/>
            <ac:spMk id="5" creationId="{DCD0D670-B1EF-8CCC-A16B-B7D2971E681B}"/>
          </ac:spMkLst>
        </pc:spChg>
        <pc:spChg chg="add mod">
          <ac:chgData name="Silvia Caldararu" userId="fc8e66e4-48ec-41c8-8127-b05a3d560b48" providerId="ADAL" clId="{98A8C922-EF23-7547-99B0-27B9DDEC4456}" dt="2025-02-21T16:55:38.278" v="287" actId="14100"/>
          <ac:spMkLst>
            <pc:docMk/>
            <pc:sldMk cId="329382986" sldId="372"/>
            <ac:spMk id="6" creationId="{095181BA-3AB6-4138-D493-0F6E0A8A99DA}"/>
          </ac:spMkLst>
        </pc:spChg>
        <pc:picChg chg="add mod">
          <ac:chgData name="Silvia Caldararu" userId="fc8e66e4-48ec-41c8-8127-b05a3d560b48" providerId="ADAL" clId="{98A8C922-EF23-7547-99B0-27B9DDEC4456}" dt="2025-02-21T16:56:12.376" v="296" actId="1076"/>
          <ac:picMkLst>
            <pc:docMk/>
            <pc:sldMk cId="329382986" sldId="372"/>
            <ac:picMk id="1026" creationId="{02044A1B-E8E3-929E-2DE0-E1833BC97380}"/>
          </ac:picMkLst>
        </pc:picChg>
        <pc:picChg chg="add mod">
          <ac:chgData name="Silvia Caldararu" userId="fc8e66e4-48ec-41c8-8127-b05a3d560b48" providerId="ADAL" clId="{98A8C922-EF23-7547-99B0-27B9DDEC4456}" dt="2025-02-21T16:56:17.930" v="297" actId="1076"/>
          <ac:picMkLst>
            <pc:docMk/>
            <pc:sldMk cId="329382986" sldId="372"/>
            <ac:picMk id="1028" creationId="{2D5D2EE0-1F39-90A8-C262-B9DB020D4051}"/>
          </ac:picMkLst>
        </pc:picChg>
      </pc:sldChg>
      <pc:sldChg chg="modSp add mod">
        <pc:chgData name="Silvia Caldararu" userId="fc8e66e4-48ec-41c8-8127-b05a3d560b48" providerId="ADAL" clId="{98A8C922-EF23-7547-99B0-27B9DDEC4456}" dt="2025-02-21T16:57:31.944" v="406" actId="5793"/>
        <pc:sldMkLst>
          <pc:docMk/>
          <pc:sldMk cId="2453970277" sldId="373"/>
        </pc:sldMkLst>
        <pc:spChg chg="mod">
          <ac:chgData name="Silvia Caldararu" userId="fc8e66e4-48ec-41c8-8127-b05a3d560b48" providerId="ADAL" clId="{98A8C922-EF23-7547-99B0-27B9DDEC4456}" dt="2025-02-21T16:57:31.944" v="406" actId="5793"/>
          <ac:spMkLst>
            <pc:docMk/>
            <pc:sldMk cId="2453970277" sldId="373"/>
            <ac:spMk id="4" creationId="{2B4744EE-07FD-B23E-46DF-32B26BAA7CAF}"/>
          </ac:spMkLst>
        </pc:spChg>
      </pc:sldChg>
    </pc:docChg>
  </pc:docChgLst>
  <pc:docChgLst>
    <pc:chgData name="Silvia Caldararu" userId="fc8e66e4-48ec-41c8-8127-b05a3d560b48" providerId="ADAL" clId="{DF62AA0E-0E77-D843-8B17-198DB2F92FD7}"/>
    <pc:docChg chg="custSel addSld delSld modSld">
      <pc:chgData name="Silvia Caldararu" userId="fc8e66e4-48ec-41c8-8127-b05a3d560b48" providerId="ADAL" clId="{DF62AA0E-0E77-D843-8B17-198DB2F92FD7}" dt="2024-02-26T09:34:40.086" v="205" actId="14100"/>
      <pc:docMkLst>
        <pc:docMk/>
      </pc:docMkLst>
      <pc:sldChg chg="addSp modSp mod">
        <pc:chgData name="Silvia Caldararu" userId="fc8e66e4-48ec-41c8-8127-b05a3d560b48" providerId="ADAL" clId="{DF62AA0E-0E77-D843-8B17-198DB2F92FD7}" dt="2024-02-23T14:52:49.232" v="175" actId="1076"/>
        <pc:sldMkLst>
          <pc:docMk/>
          <pc:sldMk cId="4223449984" sldId="341"/>
        </pc:sldMkLst>
      </pc:sldChg>
      <pc:sldChg chg="modSp mod">
        <pc:chgData name="Silvia Caldararu" userId="fc8e66e4-48ec-41c8-8127-b05a3d560b48" providerId="ADAL" clId="{DF62AA0E-0E77-D843-8B17-198DB2F92FD7}" dt="2024-02-26T09:26:16.314" v="183" actId="1076"/>
        <pc:sldMkLst>
          <pc:docMk/>
          <pc:sldMk cId="156380040" sldId="344"/>
        </pc:sldMkLst>
      </pc:sldChg>
      <pc:sldChg chg="addSp delSp modSp mod">
        <pc:chgData name="Silvia Caldararu" userId="fc8e66e4-48ec-41c8-8127-b05a3d560b48" providerId="ADAL" clId="{DF62AA0E-0E77-D843-8B17-198DB2F92FD7}" dt="2024-02-26T09:28:05.378" v="192" actId="1076"/>
        <pc:sldMkLst>
          <pc:docMk/>
          <pc:sldMk cId="1586754461" sldId="346"/>
        </pc:sldMkLst>
      </pc:sldChg>
      <pc:sldChg chg="modSp mod">
        <pc:chgData name="Silvia Caldararu" userId="fc8e66e4-48ec-41c8-8127-b05a3d560b48" providerId="ADAL" clId="{DF62AA0E-0E77-D843-8B17-198DB2F92FD7}" dt="2024-02-26T09:30:18.935" v="195" actId="14100"/>
        <pc:sldMkLst>
          <pc:docMk/>
          <pc:sldMk cId="2241481252" sldId="348"/>
        </pc:sldMkLst>
      </pc:sldChg>
      <pc:sldChg chg="addSp delSp modSp mod">
        <pc:chgData name="Silvia Caldararu" userId="fc8e66e4-48ec-41c8-8127-b05a3d560b48" providerId="ADAL" clId="{DF62AA0E-0E77-D843-8B17-198DB2F92FD7}" dt="2024-02-26T09:26:46.457" v="187" actId="1076"/>
        <pc:sldMkLst>
          <pc:docMk/>
          <pc:sldMk cId="1515361420" sldId="351"/>
        </pc:sldMkLst>
      </pc:sldChg>
      <pc:sldChg chg="modSp mod">
        <pc:chgData name="Silvia Caldararu" userId="fc8e66e4-48ec-41c8-8127-b05a3d560b48" providerId="ADAL" clId="{DF62AA0E-0E77-D843-8B17-198DB2F92FD7}" dt="2024-02-26T09:30:57.354" v="200" actId="1076"/>
        <pc:sldMkLst>
          <pc:docMk/>
          <pc:sldMk cId="1341702091" sldId="352"/>
        </pc:sldMkLst>
      </pc:sldChg>
      <pc:sldChg chg="modSp mod">
        <pc:chgData name="Silvia Caldararu" userId="fc8e66e4-48ec-41c8-8127-b05a3d560b48" providerId="ADAL" clId="{DF62AA0E-0E77-D843-8B17-198DB2F92FD7}" dt="2024-02-26T09:34:40.086" v="205" actId="14100"/>
        <pc:sldMkLst>
          <pc:docMk/>
          <pc:sldMk cId="2058906937" sldId="358"/>
        </pc:sldMkLst>
      </pc:sldChg>
      <pc:sldChg chg="modSp mod">
        <pc:chgData name="Silvia Caldararu" userId="fc8e66e4-48ec-41c8-8127-b05a3d560b48" providerId="ADAL" clId="{DF62AA0E-0E77-D843-8B17-198DB2F92FD7}" dt="2024-02-26T09:33:32.294" v="203" actId="14100"/>
        <pc:sldMkLst>
          <pc:docMk/>
          <pc:sldMk cId="1260089952" sldId="366"/>
        </pc:sldMkLst>
      </pc:sldChg>
      <pc:sldChg chg="del">
        <pc:chgData name="Silvia Caldararu" userId="fc8e66e4-48ec-41c8-8127-b05a3d560b48" providerId="ADAL" clId="{DF62AA0E-0E77-D843-8B17-198DB2F92FD7}" dt="2024-02-23T11:38:47.395" v="63" actId="2696"/>
        <pc:sldMkLst>
          <pc:docMk/>
          <pc:sldMk cId="734850477" sldId="369"/>
        </pc:sldMkLst>
      </pc:sldChg>
      <pc:sldChg chg="addSp modSp new mod modNotesTx">
        <pc:chgData name="Silvia Caldararu" userId="fc8e66e4-48ec-41c8-8127-b05a3d560b48" providerId="ADAL" clId="{DF62AA0E-0E77-D843-8B17-198DB2F92FD7}" dt="2024-02-23T14:53:43.462" v="176"/>
        <pc:sldMkLst>
          <pc:docMk/>
          <pc:sldMk cId="4153366593" sldId="369"/>
        </pc:sldMkLst>
      </pc:sldChg>
      <pc:sldChg chg="addSp delSp modSp add mod">
        <pc:chgData name="Silvia Caldararu" userId="fc8e66e4-48ec-41c8-8127-b05a3d560b48" providerId="ADAL" clId="{DF62AA0E-0E77-D843-8B17-198DB2F92FD7}" dt="2024-02-23T14:45:37.269" v="106" actId="1076"/>
        <pc:sldMkLst>
          <pc:docMk/>
          <pc:sldMk cId="212113887" sldId="370"/>
        </pc:sldMkLst>
      </pc:sldChg>
      <pc:sldChg chg="addSp delSp modSp add mod">
        <pc:chgData name="Silvia Caldararu" userId="fc8e66e4-48ec-41c8-8127-b05a3d560b48" providerId="ADAL" clId="{DF62AA0E-0E77-D843-8B17-198DB2F92FD7}" dt="2024-02-23T14:49:17.757" v="171" actId="14100"/>
        <pc:sldMkLst>
          <pc:docMk/>
          <pc:sldMk cId="3683321367" sldId="371"/>
        </pc:sldMkLst>
      </pc:sldChg>
    </pc:docChg>
  </pc:docChgLst>
  <pc:docChgLst>
    <pc:chgData name="Silvia Caldararu" userId="fc8e66e4-48ec-41c8-8127-b05a3d560b48" providerId="ADAL" clId="{0B994A5E-698F-F84E-B0C8-9E71FA20B1F4}"/>
    <pc:docChg chg="undo custSel addSld delSld modSld sldOrd">
      <pc:chgData name="Silvia Caldararu" userId="fc8e66e4-48ec-41c8-8127-b05a3d560b48" providerId="ADAL" clId="{0B994A5E-698F-F84E-B0C8-9E71FA20B1F4}" dt="2023-03-07T10:12:18.890" v="3591" actId="478"/>
      <pc:docMkLst>
        <pc:docMk/>
      </pc:docMkLst>
      <pc:sldChg chg="addSp delSp modSp mod">
        <pc:chgData name="Silvia Caldararu" userId="fc8e66e4-48ec-41c8-8127-b05a3d560b48" providerId="ADAL" clId="{0B994A5E-698F-F84E-B0C8-9E71FA20B1F4}" dt="2023-03-07T10:12:18.890" v="3591" actId="478"/>
        <pc:sldMkLst>
          <pc:docMk/>
          <pc:sldMk cId="4223449984" sldId="341"/>
        </pc:sldMkLst>
      </pc:sldChg>
      <pc:sldChg chg="addSp modSp mod">
        <pc:chgData name="Silvia Caldararu" userId="fc8e66e4-48ec-41c8-8127-b05a3d560b48" providerId="ADAL" clId="{0B994A5E-698F-F84E-B0C8-9E71FA20B1F4}" dt="2023-02-27T11:07:25.692" v="78" actId="1076"/>
        <pc:sldMkLst>
          <pc:docMk/>
          <pc:sldMk cId="2476412212" sldId="342"/>
        </pc:sldMkLst>
      </pc:sldChg>
      <pc:sldChg chg="addSp delSp modSp mod">
        <pc:chgData name="Silvia Caldararu" userId="fc8e66e4-48ec-41c8-8127-b05a3d560b48" providerId="ADAL" clId="{0B994A5E-698F-F84E-B0C8-9E71FA20B1F4}" dt="2023-02-27T11:21:34.106" v="186" actId="1076"/>
        <pc:sldMkLst>
          <pc:docMk/>
          <pc:sldMk cId="3990282941" sldId="343"/>
        </pc:sldMkLst>
      </pc:sldChg>
      <pc:sldChg chg="addSp delSp modSp mod">
        <pc:chgData name="Silvia Caldararu" userId="fc8e66e4-48ec-41c8-8127-b05a3d560b48" providerId="ADAL" clId="{0B994A5E-698F-F84E-B0C8-9E71FA20B1F4}" dt="2023-02-27T11:36:56.943" v="658" actId="1076"/>
        <pc:sldMkLst>
          <pc:docMk/>
          <pc:sldMk cId="156380040" sldId="344"/>
        </pc:sldMkLst>
      </pc:sldChg>
      <pc:sldChg chg="addSp modSp mod">
        <pc:chgData name="Silvia Caldararu" userId="fc8e66e4-48ec-41c8-8127-b05a3d560b48" providerId="ADAL" clId="{0B994A5E-698F-F84E-B0C8-9E71FA20B1F4}" dt="2023-02-27T11:46:34.582" v="880" actId="1076"/>
        <pc:sldMkLst>
          <pc:docMk/>
          <pc:sldMk cId="1002358215" sldId="345"/>
        </pc:sldMkLst>
      </pc:sldChg>
      <pc:sldChg chg="addSp delSp modSp mod">
        <pc:chgData name="Silvia Caldararu" userId="fc8e66e4-48ec-41c8-8127-b05a3d560b48" providerId="ADAL" clId="{0B994A5E-698F-F84E-B0C8-9E71FA20B1F4}" dt="2023-02-27T11:59:55.540" v="1154" actId="14100"/>
        <pc:sldMkLst>
          <pc:docMk/>
          <pc:sldMk cId="1586754461" sldId="346"/>
        </pc:sldMkLst>
      </pc:sldChg>
      <pc:sldChg chg="addSp modSp mod">
        <pc:chgData name="Silvia Caldararu" userId="fc8e66e4-48ec-41c8-8127-b05a3d560b48" providerId="ADAL" clId="{0B994A5E-698F-F84E-B0C8-9E71FA20B1F4}" dt="2023-02-27T12:07:43.225" v="1157" actId="1076"/>
        <pc:sldMkLst>
          <pc:docMk/>
          <pc:sldMk cId="448165525" sldId="347"/>
        </pc:sldMkLst>
      </pc:sldChg>
      <pc:sldChg chg="addSp delSp modSp mod">
        <pc:chgData name="Silvia Caldararu" userId="fc8e66e4-48ec-41c8-8127-b05a3d560b48" providerId="ADAL" clId="{0B994A5E-698F-F84E-B0C8-9E71FA20B1F4}" dt="2023-02-27T13:45:25.347" v="2174" actId="1076"/>
        <pc:sldMkLst>
          <pc:docMk/>
          <pc:sldMk cId="2241481252" sldId="348"/>
        </pc:sldMkLst>
      </pc:sldChg>
      <pc:sldChg chg="addSp delSp modSp mod ord">
        <pc:chgData name="Silvia Caldararu" userId="fc8e66e4-48ec-41c8-8127-b05a3d560b48" providerId="ADAL" clId="{0B994A5E-698F-F84E-B0C8-9E71FA20B1F4}" dt="2023-02-27T13:30:57.929" v="2058" actId="20578"/>
        <pc:sldMkLst>
          <pc:docMk/>
          <pc:sldMk cId="445179815" sldId="349"/>
        </pc:sldMkLst>
      </pc:sldChg>
      <pc:sldChg chg="addSp modSp mod">
        <pc:chgData name="Silvia Caldararu" userId="fc8e66e4-48ec-41c8-8127-b05a3d560b48" providerId="ADAL" clId="{0B994A5E-698F-F84E-B0C8-9E71FA20B1F4}" dt="2023-02-27T13:42:51.477" v="2098" actId="1076"/>
        <pc:sldMkLst>
          <pc:docMk/>
          <pc:sldMk cId="4028220391" sldId="350"/>
        </pc:sldMkLst>
      </pc:sldChg>
      <pc:sldChg chg="addSp modSp mod">
        <pc:chgData name="Silvia Caldararu" userId="fc8e66e4-48ec-41c8-8127-b05a3d560b48" providerId="ADAL" clId="{0B994A5E-698F-F84E-B0C8-9E71FA20B1F4}" dt="2023-02-27T11:37:55.688" v="811" actId="20577"/>
        <pc:sldMkLst>
          <pc:docMk/>
          <pc:sldMk cId="1515361420" sldId="351"/>
        </pc:sldMkLst>
      </pc:sldChg>
      <pc:sldChg chg="addSp modSp mod ord">
        <pc:chgData name="Silvia Caldararu" userId="fc8e66e4-48ec-41c8-8127-b05a3d560b48" providerId="ADAL" clId="{0B994A5E-698F-F84E-B0C8-9E71FA20B1F4}" dt="2023-02-27T13:32:21.622" v="2081" actId="20577"/>
        <pc:sldMkLst>
          <pc:docMk/>
          <pc:sldMk cId="1341702091" sldId="352"/>
        </pc:sldMkLst>
      </pc:sldChg>
      <pc:sldChg chg="addSp modSp mod">
        <pc:chgData name="Silvia Caldararu" userId="fc8e66e4-48ec-41c8-8127-b05a3d560b48" providerId="ADAL" clId="{0B994A5E-698F-F84E-B0C8-9E71FA20B1F4}" dt="2023-02-27T13:30:40.150" v="2056" actId="313"/>
        <pc:sldMkLst>
          <pc:docMk/>
          <pc:sldMk cId="1782763219" sldId="353"/>
        </pc:sldMkLst>
      </pc:sldChg>
      <pc:sldChg chg="addSp modSp mod">
        <pc:chgData name="Silvia Caldararu" userId="fc8e66e4-48ec-41c8-8127-b05a3d560b48" providerId="ADAL" clId="{0B994A5E-698F-F84E-B0C8-9E71FA20B1F4}" dt="2023-02-27T13:59:05.205" v="2270" actId="1076"/>
        <pc:sldMkLst>
          <pc:docMk/>
          <pc:sldMk cId="1329300615" sldId="354"/>
        </pc:sldMkLst>
      </pc:sldChg>
      <pc:sldChg chg="addSp modSp mod">
        <pc:chgData name="Silvia Caldararu" userId="fc8e66e4-48ec-41c8-8127-b05a3d560b48" providerId="ADAL" clId="{0B994A5E-698F-F84E-B0C8-9E71FA20B1F4}" dt="2023-02-27T12:36:08.955" v="1477" actId="1076"/>
        <pc:sldMkLst>
          <pc:docMk/>
          <pc:sldMk cId="1518407720" sldId="355"/>
        </pc:sldMkLst>
      </pc:sldChg>
      <pc:sldChg chg="addSp modSp new mod">
        <pc:chgData name="Silvia Caldararu" userId="fc8e66e4-48ec-41c8-8127-b05a3d560b48" providerId="ADAL" clId="{0B994A5E-698F-F84E-B0C8-9E71FA20B1F4}" dt="2023-02-27T11:30:25.807" v="527" actId="20577"/>
        <pc:sldMkLst>
          <pc:docMk/>
          <pc:sldMk cId="889370081" sldId="356"/>
        </pc:sldMkLst>
      </pc:sldChg>
      <pc:sldChg chg="addSp modSp new mod">
        <pc:chgData name="Silvia Caldararu" userId="fc8e66e4-48ec-41c8-8127-b05a3d560b48" providerId="ADAL" clId="{0B994A5E-698F-F84E-B0C8-9E71FA20B1F4}" dt="2023-02-27T11:56:06.022" v="1022" actId="20577"/>
        <pc:sldMkLst>
          <pc:docMk/>
          <pc:sldMk cId="234895937" sldId="357"/>
        </pc:sldMkLst>
      </pc:sldChg>
      <pc:sldChg chg="addSp modSp new mod">
        <pc:chgData name="Silvia Caldararu" userId="fc8e66e4-48ec-41c8-8127-b05a3d560b48" providerId="ADAL" clId="{0B994A5E-698F-F84E-B0C8-9E71FA20B1F4}" dt="2023-02-27T12:34:06.096" v="1348" actId="1076"/>
        <pc:sldMkLst>
          <pc:docMk/>
          <pc:sldMk cId="2058906937" sldId="358"/>
        </pc:sldMkLst>
      </pc:sldChg>
      <pc:sldChg chg="addSp modSp new mod">
        <pc:chgData name="Silvia Caldararu" userId="fc8e66e4-48ec-41c8-8127-b05a3d560b48" providerId="ADAL" clId="{0B994A5E-698F-F84E-B0C8-9E71FA20B1F4}" dt="2023-02-27T12:43:59.080" v="1582" actId="1076"/>
        <pc:sldMkLst>
          <pc:docMk/>
          <pc:sldMk cId="3187265758" sldId="359"/>
        </pc:sldMkLst>
      </pc:sldChg>
      <pc:sldChg chg="delSp modSp add mod">
        <pc:chgData name="Silvia Caldararu" userId="fc8e66e4-48ec-41c8-8127-b05a3d560b48" providerId="ADAL" clId="{0B994A5E-698F-F84E-B0C8-9E71FA20B1F4}" dt="2023-02-27T13:17:51.937" v="1616" actId="1076"/>
        <pc:sldMkLst>
          <pc:docMk/>
          <pc:sldMk cId="1621775281" sldId="360"/>
        </pc:sldMkLst>
      </pc:sldChg>
      <pc:sldChg chg="delSp modSp add mod">
        <pc:chgData name="Silvia Caldararu" userId="fc8e66e4-48ec-41c8-8127-b05a3d560b48" providerId="ADAL" clId="{0B994A5E-698F-F84E-B0C8-9E71FA20B1F4}" dt="2023-02-27T13:20:52.291" v="1657" actId="1076"/>
        <pc:sldMkLst>
          <pc:docMk/>
          <pc:sldMk cId="1534247378" sldId="361"/>
        </pc:sldMkLst>
      </pc:sldChg>
      <pc:sldChg chg="new del">
        <pc:chgData name="Silvia Caldararu" userId="fc8e66e4-48ec-41c8-8127-b05a3d560b48" providerId="ADAL" clId="{0B994A5E-698F-F84E-B0C8-9E71FA20B1F4}" dt="2023-02-27T13:21:06.184" v="1659" actId="2696"/>
        <pc:sldMkLst>
          <pc:docMk/>
          <pc:sldMk cId="290476412" sldId="362"/>
        </pc:sldMkLst>
      </pc:sldChg>
      <pc:sldChg chg="delSp modSp add mod">
        <pc:chgData name="Silvia Caldararu" userId="fc8e66e4-48ec-41c8-8127-b05a3d560b48" providerId="ADAL" clId="{0B994A5E-698F-F84E-B0C8-9E71FA20B1F4}" dt="2023-02-27T13:21:46.836" v="1726" actId="478"/>
        <pc:sldMkLst>
          <pc:docMk/>
          <pc:sldMk cId="371798605" sldId="362"/>
        </pc:sldMkLst>
      </pc:sldChg>
      <pc:sldChg chg="addSp modSp new mod">
        <pc:chgData name="Silvia Caldararu" userId="fc8e66e4-48ec-41c8-8127-b05a3d560b48" providerId="ADAL" clId="{0B994A5E-698F-F84E-B0C8-9E71FA20B1F4}" dt="2023-02-27T14:07:50.345" v="2325" actId="1076"/>
        <pc:sldMkLst>
          <pc:docMk/>
          <pc:sldMk cId="872465666" sldId="363"/>
        </pc:sldMkLst>
      </pc:sldChg>
      <pc:sldChg chg="addSp modSp new mod">
        <pc:chgData name="Silvia Caldararu" userId="fc8e66e4-48ec-41c8-8127-b05a3d560b48" providerId="ADAL" clId="{0B994A5E-698F-F84E-B0C8-9E71FA20B1F4}" dt="2023-02-27T14:18:42.826" v="2541" actId="20577"/>
        <pc:sldMkLst>
          <pc:docMk/>
          <pc:sldMk cId="4065641168" sldId="364"/>
        </pc:sldMkLst>
      </pc:sldChg>
      <pc:sldChg chg="addSp modSp new mod">
        <pc:chgData name="Silvia Caldararu" userId="fc8e66e4-48ec-41c8-8127-b05a3d560b48" providerId="ADAL" clId="{0B994A5E-698F-F84E-B0C8-9E71FA20B1F4}" dt="2023-02-27T14:23:59.304" v="2745" actId="20577"/>
        <pc:sldMkLst>
          <pc:docMk/>
          <pc:sldMk cId="700053534" sldId="365"/>
        </pc:sldMkLst>
      </pc:sldChg>
      <pc:sldChg chg="addSp modSp new mod">
        <pc:chgData name="Silvia Caldararu" userId="fc8e66e4-48ec-41c8-8127-b05a3d560b48" providerId="ADAL" clId="{0B994A5E-698F-F84E-B0C8-9E71FA20B1F4}" dt="2023-02-27T14:35:11.515" v="3131" actId="20577"/>
        <pc:sldMkLst>
          <pc:docMk/>
          <pc:sldMk cId="1260089952" sldId="366"/>
        </pc:sldMkLst>
      </pc:sldChg>
      <pc:sldChg chg="addSp modSp new mod">
        <pc:chgData name="Silvia Caldararu" userId="fc8e66e4-48ec-41c8-8127-b05a3d560b48" providerId="ADAL" clId="{0B994A5E-698F-F84E-B0C8-9E71FA20B1F4}" dt="2023-02-27T14:34:20.122" v="3054" actId="1076"/>
        <pc:sldMkLst>
          <pc:docMk/>
          <pc:sldMk cId="3783833661" sldId="367"/>
        </pc:sldMkLst>
      </pc:sldChg>
      <pc:sldChg chg="add">
        <pc:chgData name="Silvia Caldararu" userId="fc8e66e4-48ec-41c8-8127-b05a3d560b48" providerId="ADAL" clId="{0B994A5E-698F-F84E-B0C8-9E71FA20B1F4}" dt="2023-02-27T14:38:46.117" v="3132"/>
        <pc:sldMkLst>
          <pc:docMk/>
          <pc:sldMk cId="1987733145" sldId="368"/>
        </pc:sldMkLst>
      </pc:sldChg>
      <pc:sldChg chg="modSp new mod">
        <pc:chgData name="Silvia Caldararu" userId="fc8e66e4-48ec-41c8-8127-b05a3d560b48" providerId="ADAL" clId="{0B994A5E-698F-F84E-B0C8-9E71FA20B1F4}" dt="2023-02-27T14:49:22.469" v="3588" actId="20577"/>
        <pc:sldMkLst>
          <pc:docMk/>
          <pc:sldMk cId="734850477" sldId="3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592FC-913A-1E43-98FE-8BF6C3C7D090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DD999-982E-A943-AD6F-3DCB40167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56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www.worldweatherattribution.org</a:t>
            </a:r>
            <a:r>
              <a:rPr lang="en-GB" dirty="0"/>
              <a:t>/ and https://</a:t>
            </a:r>
            <a:r>
              <a:rPr lang="en-GB" dirty="0" err="1"/>
              <a:t>link.springer.com</a:t>
            </a:r>
            <a:r>
              <a:rPr lang="en-GB" dirty="0"/>
              <a:t>/article/10.1007/s10584-021-03071-7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DD999-982E-A943-AD6F-3DCB40167AC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69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www.carbonbrief.org</a:t>
            </a:r>
            <a:r>
              <a:rPr lang="en-GB" dirty="0"/>
              <a:t>/state-of-the-climate-2023-smashes-records-for-surface-temperature-and-ocean-heat/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DD999-982E-A943-AD6F-3DCB40167AC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73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www.worldweatherattribution.org</a:t>
            </a:r>
            <a:r>
              <a:rPr lang="en-GB" dirty="0"/>
              <a:t>/climate-change-increased-the-likelihood-of-wildfire-disaster-in-highly-exposed-los-angeles-area/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DD999-982E-A943-AD6F-3DCB40167AC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122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67729-98A4-E3F8-4302-3D3A48344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F7595-20CD-1C80-6EFE-57BA7EC11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9E2A4-00D1-DC83-6ACC-FD209B0C0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www.worldweatherattribution.org</a:t>
            </a:r>
            <a:r>
              <a:rPr lang="en-GB" dirty="0"/>
              <a:t>/ and https://</a:t>
            </a:r>
            <a:r>
              <a:rPr lang="en-GB" dirty="0" err="1"/>
              <a:t>link.springer.com</a:t>
            </a:r>
            <a:r>
              <a:rPr lang="en-GB" dirty="0"/>
              <a:t>/article/10.1007/s10584-021-03071-7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30181-9AF5-35C2-9595-47BF0CC12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DD999-982E-A943-AD6F-3DCB40167AC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25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7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5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2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6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6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9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7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3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06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1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FB55-CA96-5542-8288-AFFAF5B2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AE13-7034-874F-9F7B-7A0810F733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4FB55-CA96-5542-8288-AFFAF5B2B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1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3E45-5B0A-282A-FBE8-B95D216A9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Information from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EB563-50A2-7C09-7798-622DBC2CD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Silvia Caldararu</a:t>
            </a:r>
          </a:p>
          <a:p>
            <a:r>
              <a:rPr lang="en-US" dirty="0"/>
              <a:t>Email: </a:t>
            </a:r>
            <a:r>
              <a:rPr lang="en-US" dirty="0" err="1"/>
              <a:t>caldaras@tcd.ie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5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7C04-2C0A-6932-9E34-D6F7634D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conditions uncertainty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53B8F05-3BC3-7CF7-8316-4FF5F01127A5}"/>
              </a:ext>
            </a:extLst>
          </p:cNvPr>
          <p:cNvSpPr/>
          <p:nvPr/>
        </p:nvSpPr>
        <p:spPr>
          <a:xfrm>
            <a:off x="1684962" y="2383603"/>
            <a:ext cx="2619910" cy="288703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Mean global temperature in 1850 was 13.5 C and we are seeing an increase of 0.5 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DA526F-6B08-4525-EF1F-50C60D230496}"/>
              </a:ext>
            </a:extLst>
          </p:cNvPr>
          <p:cNvSpPr/>
          <p:nvPr/>
        </p:nvSpPr>
        <p:spPr>
          <a:xfrm>
            <a:off x="7036085" y="2383603"/>
            <a:ext cx="2619910" cy="288703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Mean global temperature in 1850 was 14.2 C and we are seeing an increase of 0.5 C</a:t>
            </a:r>
          </a:p>
        </p:txBody>
      </p:sp>
    </p:spTree>
    <p:extLst>
      <p:ext uri="{BB962C8B-B14F-4D97-AF65-F5344CB8AC3E}">
        <p14:creationId xmlns:p14="http://schemas.microsoft.com/office/powerpoint/2010/main" val="23489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92780-A880-B088-2321-8C827101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38841-76EA-E564-FECC-5C6186EFBB8E}"/>
              </a:ext>
            </a:extLst>
          </p:cNvPr>
          <p:cNvSpPr txBox="1"/>
          <p:nvPr/>
        </p:nvSpPr>
        <p:spPr>
          <a:xfrm>
            <a:off x="7120666" y="3394006"/>
            <a:ext cx="385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Anomaly = predicted variable – mean reference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8385F-E795-2E9E-A088-D31498CD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83" y="1695744"/>
            <a:ext cx="6282466" cy="4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54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9DEE-EA93-A091-7BBD-9F76EDAC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reference historical period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552A1-5ADC-D866-EA3F-51ED5601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97" y="1353230"/>
            <a:ext cx="7045386" cy="55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202541-BF28-19C9-5FE2-20C70083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warming level targets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98402-84B2-D348-665D-87C3864B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445645"/>
            <a:ext cx="7772400" cy="40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80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4870-4CA2-D6A8-5613-A8BB0716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geographical distribution of change?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0932C-41DE-4971-2C30-7BB09F6A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44" y="1894613"/>
            <a:ext cx="5974150" cy="442781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03BEE86-5C22-C32F-6BA9-4D0AA5EC839C}"/>
              </a:ext>
            </a:extLst>
          </p:cNvPr>
          <p:cNvSpPr/>
          <p:nvPr/>
        </p:nvSpPr>
        <p:spPr>
          <a:xfrm>
            <a:off x="9534418" y="5075434"/>
            <a:ext cx="1551398" cy="136646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Practical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93A82-9827-A25A-F451-00F57A6986B8}"/>
              </a:ext>
            </a:extLst>
          </p:cNvPr>
          <p:cNvSpPr txBox="1"/>
          <p:nvPr/>
        </p:nvSpPr>
        <p:spPr>
          <a:xfrm>
            <a:off x="7524206" y="3429000"/>
            <a:ext cx="382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Mean for all models in each grid cell</a:t>
            </a:r>
          </a:p>
          <a:p>
            <a:pPr marL="342900" indent="-342900">
              <a:buAutoNum type="arabicPeriod"/>
            </a:pPr>
            <a:r>
              <a:rPr lang="en-GB" dirty="0"/>
              <a:t>Mean over a given year range</a:t>
            </a:r>
          </a:p>
        </p:txBody>
      </p:sp>
    </p:spTree>
    <p:extLst>
      <p:ext uri="{BB962C8B-B14F-4D97-AF65-F5344CB8AC3E}">
        <p14:creationId xmlns:p14="http://schemas.microsoft.com/office/powerpoint/2010/main" val="224148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17F4-55E7-3D76-1760-FF30DAC6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on a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BEC49-7955-E5B1-EBF3-F803D00E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44" y="1894613"/>
            <a:ext cx="5235539" cy="3880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97C306-6BBE-AE26-A4C4-F29F130E0664}"/>
              </a:ext>
            </a:extLst>
          </p:cNvPr>
          <p:cNvSpPr txBox="1"/>
          <p:nvPr/>
        </p:nvSpPr>
        <p:spPr>
          <a:xfrm>
            <a:off x="6529871" y="2782669"/>
            <a:ext cx="4686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Solid colour – robust signal i.e. models agree on direction of change</a:t>
            </a:r>
          </a:p>
          <a:p>
            <a:endParaRPr lang="en-GB" dirty="0"/>
          </a:p>
          <a:p>
            <a:r>
              <a:rPr lang="en-GB" dirty="0"/>
              <a:t>Line pattern – no change or no signal. No statistical significance</a:t>
            </a:r>
          </a:p>
          <a:p>
            <a:endParaRPr lang="en-GB" dirty="0"/>
          </a:p>
          <a:p>
            <a:r>
              <a:rPr lang="en-GB" dirty="0"/>
              <a:t>Chequered pattern – models do not agree, i.e. model predict change in opposite directions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76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5447-3D5B-B43F-CBA8-3AA88B3C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961E0-650D-CB01-3A61-B09EA606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56" y="1504771"/>
            <a:ext cx="7038010" cy="4988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4BBF2-DA3F-D9E7-8D27-A9B067FC8AE9}"/>
              </a:ext>
            </a:extLst>
          </p:cNvPr>
          <p:cNvSpPr txBox="1"/>
          <p:nvPr/>
        </p:nvSpPr>
        <p:spPr>
          <a:xfrm>
            <a:off x="8029549" y="2769607"/>
            <a:ext cx="3174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of all models over a given period for three months in each grid cell</a:t>
            </a:r>
          </a:p>
        </p:txBody>
      </p:sp>
    </p:spTree>
    <p:extLst>
      <p:ext uri="{BB962C8B-B14F-4D97-AF65-F5344CB8AC3E}">
        <p14:creationId xmlns:p14="http://schemas.microsoft.com/office/powerpoint/2010/main" val="134170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E190-DCA0-BD36-EF55-F3D3837E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050" y="2766218"/>
            <a:ext cx="6483849" cy="1325563"/>
          </a:xfrm>
        </p:spPr>
        <p:txBody>
          <a:bodyPr/>
          <a:lstStyle/>
          <a:p>
            <a:r>
              <a:rPr lang="en-GB" dirty="0"/>
              <a:t>Regions used in the IPCC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9623B-0497-5989-8D44-F1F12869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01" y="165100"/>
            <a:ext cx="40005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9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2CB2-784D-5826-5769-33F8E2EA3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26" y="858285"/>
            <a:ext cx="3959831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What is the regional time trajectory of the climate?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CB3C9-1E3E-8E20-904F-5223A2AD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69" y="317500"/>
            <a:ext cx="6756400" cy="622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ACB5BC-060F-8789-15BE-5CAE6059EFF2}"/>
              </a:ext>
            </a:extLst>
          </p:cNvPr>
          <p:cNvSpPr txBox="1"/>
          <p:nvPr/>
        </p:nvSpPr>
        <p:spPr>
          <a:xfrm>
            <a:off x="247177" y="3429000"/>
            <a:ext cx="466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Regional mean for each year for each model</a:t>
            </a:r>
          </a:p>
          <a:p>
            <a:pPr marL="342900" indent="-342900">
              <a:buAutoNum type="arabicPeriod"/>
            </a:pPr>
            <a:r>
              <a:rPr lang="en-GB" dirty="0"/>
              <a:t>Mean of all models for each year</a:t>
            </a:r>
          </a:p>
          <a:p>
            <a:pPr marL="342900" indent="-342900">
              <a:buAutoNum type="arabicPeriod"/>
            </a:pPr>
            <a:r>
              <a:rPr lang="en-GB" dirty="0"/>
              <a:t>Range of all models for each year</a:t>
            </a:r>
          </a:p>
        </p:txBody>
      </p:sp>
    </p:spTree>
    <p:extLst>
      <p:ext uri="{BB962C8B-B14F-4D97-AF65-F5344CB8AC3E}">
        <p14:creationId xmlns:p14="http://schemas.microsoft.com/office/powerpoint/2010/main" val="402822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8D6F-00E6-5960-7B5B-E3320644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51627-FC3E-A825-63C7-C7BBB82ED159}"/>
              </a:ext>
            </a:extLst>
          </p:cNvPr>
          <p:cNvSpPr txBox="1"/>
          <p:nvPr/>
        </p:nvSpPr>
        <p:spPr>
          <a:xfrm>
            <a:off x="1322620" y="2228671"/>
            <a:ext cx="8160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Extreme weather event: ‘an event that is rare at a particular place and</a:t>
            </a:r>
          </a:p>
          <a:p>
            <a:pPr algn="ctr"/>
            <a:r>
              <a:rPr lang="en-GB" dirty="0"/>
              <a:t>time of year’ </a:t>
            </a:r>
          </a:p>
          <a:p>
            <a:pPr algn="ctr"/>
            <a:r>
              <a:rPr lang="en-GB" dirty="0"/>
              <a:t>Extreme climate event as ‘a pattern of extreme weather that persists for some time, such as a season’</a:t>
            </a:r>
          </a:p>
        </p:txBody>
      </p:sp>
      <p:pic>
        <p:nvPicPr>
          <p:cNvPr id="4098" name="Picture 2" descr="Photos: How climate change is transforming Canada | Canadian Geographic">
            <a:extLst>
              <a:ext uri="{FF2B5EF4-FFF2-40B4-BE49-F238E27FC236}">
                <a16:creationId xmlns:a16="http://schemas.microsoft.com/office/drawing/2014/main" id="{9D29FBD5-D560-54D5-2B32-E4CF96F2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008" y="3708972"/>
            <a:ext cx="4205983" cy="269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5584780" y="1343988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2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A29B-55A4-6B8F-3845-D6C4CD7A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events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820630-D64B-B609-5EC8-1F0BAD9C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08" y="2044557"/>
            <a:ext cx="5689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D5FEB-8F65-8B38-3478-DACA5E801B10}"/>
              </a:ext>
            </a:extLst>
          </p:cNvPr>
          <p:cNvSpPr txBox="1"/>
          <p:nvPr/>
        </p:nvSpPr>
        <p:spPr>
          <a:xfrm>
            <a:off x="7099442" y="2967335"/>
            <a:ext cx="3811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Relatively small shifts in the mean lead to large changes in the tail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2930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0F4A-F964-95C9-664F-18549FE9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likelihood high impact extremes</a:t>
            </a:r>
          </a:p>
        </p:txBody>
      </p:sp>
      <p:pic>
        <p:nvPicPr>
          <p:cNvPr id="5122" name="Picture 2" descr="GB Top 10 – In defence of flood resilience | Government Business">
            <a:extLst>
              <a:ext uri="{FF2B5EF4-FFF2-40B4-BE49-F238E27FC236}">
                <a16:creationId xmlns:a16="http://schemas.microsoft.com/office/drawing/2014/main" id="{9A5A3DFF-68A3-DF44-EE26-E45F0E96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3176"/>
            <a:ext cx="2919573" cy="155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en in drought... | Decisive Farming by TELUS Agriculture">
            <a:extLst>
              <a:ext uri="{FF2B5EF4-FFF2-40B4-BE49-F238E27FC236}">
                <a16:creationId xmlns:a16="http://schemas.microsoft.com/office/drawing/2014/main" id="{B096A314-1FF2-590F-820B-C8E53EEC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30" y="3825787"/>
            <a:ext cx="3030315" cy="202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7B28B8-A435-96A4-6A31-2577F038C3A4}"/>
              </a:ext>
            </a:extLst>
          </p:cNvPr>
          <p:cNvSpPr txBox="1"/>
          <p:nvPr/>
        </p:nvSpPr>
        <p:spPr>
          <a:xfrm>
            <a:off x="5763802" y="2388905"/>
            <a:ext cx="5013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Extremise events cause large economic and societal damage</a:t>
            </a:r>
          </a:p>
          <a:p>
            <a:endParaRPr lang="en-GB" dirty="0"/>
          </a:p>
          <a:p>
            <a:r>
              <a:rPr lang="en-GB" dirty="0"/>
              <a:t>Defences and risks are calculated based on historical data e.g. for a 1 in a 100 year event</a:t>
            </a:r>
          </a:p>
        </p:txBody>
      </p:sp>
    </p:spTree>
    <p:extLst>
      <p:ext uri="{BB962C8B-B14F-4D97-AF65-F5344CB8AC3E}">
        <p14:creationId xmlns:p14="http://schemas.microsoft.com/office/powerpoint/2010/main" val="4065641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7138-B8C8-B6F0-C79F-9D50CEA1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over time in extreme climate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04AE2-B76D-C11E-AB2C-B3D21A3FA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95" y="1907730"/>
            <a:ext cx="7772400" cy="3268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F5AD2-51B1-3659-1E98-824648442B40}"/>
              </a:ext>
            </a:extLst>
          </p:cNvPr>
          <p:cNvSpPr txBox="1"/>
          <p:nvPr/>
        </p:nvSpPr>
        <p:spPr>
          <a:xfrm>
            <a:off x="2263037" y="5619964"/>
            <a:ext cx="719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Same as for the global mean but looking at minimum and maximum values</a:t>
            </a:r>
          </a:p>
        </p:txBody>
      </p:sp>
    </p:spTree>
    <p:extLst>
      <p:ext uri="{BB962C8B-B14F-4D97-AF65-F5344CB8AC3E}">
        <p14:creationId xmlns:p14="http://schemas.microsoft.com/office/powerpoint/2010/main" val="3783833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A565-A78F-5CF5-BB6F-0E523315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distributions of extreme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2C33C-F2FA-E947-36C3-99CC2D2F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34" y="1824252"/>
            <a:ext cx="6252681" cy="3477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99BA6-4F40-E332-BF86-9CC00BA5C140}"/>
              </a:ext>
            </a:extLst>
          </p:cNvPr>
          <p:cNvSpPr txBox="1"/>
          <p:nvPr/>
        </p:nvSpPr>
        <p:spPr>
          <a:xfrm>
            <a:off x="7352015" y="2332233"/>
            <a:ext cx="3585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as for the global mean but looking at minimum and maximum values</a:t>
            </a:r>
          </a:p>
          <a:p>
            <a:endParaRPr lang="en-GB" dirty="0"/>
          </a:p>
          <a:p>
            <a:r>
              <a:rPr lang="en-GB" dirty="0"/>
              <a:t>Anomaly calculated based on the median value to account for spatial differences</a:t>
            </a:r>
          </a:p>
        </p:txBody>
      </p:sp>
    </p:spTree>
    <p:extLst>
      <p:ext uri="{BB962C8B-B14F-4D97-AF65-F5344CB8AC3E}">
        <p14:creationId xmlns:p14="http://schemas.microsoft.com/office/powerpoint/2010/main" val="70005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3041-B766-910D-AC6A-EFD94D23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frequency of extreme 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0668D-2307-2A28-DF31-D478F5E6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2" y="1464216"/>
            <a:ext cx="7974993" cy="4545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A6B0F-F9A7-E27E-01AA-F46ABB94C3CC}"/>
              </a:ext>
            </a:extLst>
          </p:cNvPr>
          <p:cNvSpPr txBox="1"/>
          <p:nvPr/>
        </p:nvSpPr>
        <p:spPr>
          <a:xfrm>
            <a:off x="8739051" y="2465799"/>
            <a:ext cx="2764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Moving from magnitude to how many times an event will happen.</a:t>
            </a:r>
          </a:p>
          <a:p>
            <a:endParaRPr lang="en-GB" dirty="0"/>
          </a:p>
          <a:p>
            <a:r>
              <a:rPr lang="en-GB" dirty="0"/>
              <a:t>Related to how we calculate risk e.g. 1 in a 100 year event</a:t>
            </a:r>
          </a:p>
          <a:p>
            <a:endParaRPr lang="en-GB" dirty="0"/>
          </a:p>
          <a:p>
            <a:r>
              <a:rPr lang="en-GB" dirty="0"/>
              <a:t>Most useful to report at regional level as this is where decisions are made</a:t>
            </a:r>
          </a:p>
        </p:txBody>
      </p:sp>
    </p:spTree>
    <p:extLst>
      <p:ext uri="{BB962C8B-B14F-4D97-AF65-F5344CB8AC3E}">
        <p14:creationId xmlns:p14="http://schemas.microsoft.com/office/powerpoint/2010/main" val="1260089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6B9C4-8093-EF8D-F73F-09AEC1F2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2E8C1-9964-9D1B-1C50-B80D6EBFC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25" y="1875853"/>
            <a:ext cx="2492998" cy="4214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485AA-2A56-A7F9-044B-409761039BBD}"/>
              </a:ext>
            </a:extLst>
          </p:cNvPr>
          <p:cNvSpPr txBox="1"/>
          <p:nvPr/>
        </p:nvSpPr>
        <p:spPr>
          <a:xfrm>
            <a:off x="5410288" y="3059618"/>
            <a:ext cx="5635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Given natural variation in climate and weather how do we attribute observed or predicted changes to anthropogenic effects?</a:t>
            </a:r>
          </a:p>
        </p:txBody>
      </p:sp>
    </p:spTree>
    <p:extLst>
      <p:ext uri="{BB962C8B-B14F-4D97-AF65-F5344CB8AC3E}">
        <p14:creationId xmlns:p14="http://schemas.microsoft.com/office/powerpoint/2010/main" val="1518407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6804-A97C-913F-66D0-D00CB15C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CF715A-4F63-0009-3437-1B564A64A6C3}"/>
              </a:ext>
            </a:extLst>
          </p:cNvPr>
          <p:cNvSpPr/>
          <p:nvPr/>
        </p:nvSpPr>
        <p:spPr>
          <a:xfrm>
            <a:off x="1667055" y="1794747"/>
            <a:ext cx="2606994" cy="18628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Attribution of weather and climate events to anthropogenic forcing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6EC48D-9A9B-C464-9E2B-F4462585C448}"/>
              </a:ext>
            </a:extLst>
          </p:cNvPr>
          <p:cNvSpPr/>
          <p:nvPr/>
        </p:nvSpPr>
        <p:spPr>
          <a:xfrm>
            <a:off x="6182549" y="1027906"/>
            <a:ext cx="2906657" cy="22138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Attribution of observed changes in natural or human systems to</a:t>
            </a:r>
          </a:p>
          <a:p>
            <a:pPr algn="ctr"/>
            <a:r>
              <a:rPr lang="en-GB" dirty="0"/>
              <a:t>climate-related drivers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51CCB2-D817-2AF9-D17F-F793C3957AAE}"/>
              </a:ext>
            </a:extLst>
          </p:cNvPr>
          <p:cNvSpPr/>
          <p:nvPr/>
        </p:nvSpPr>
        <p:spPr>
          <a:xfrm>
            <a:off x="2269805" y="4070835"/>
            <a:ext cx="2906657" cy="22138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Attribution of observed climate change to anthropogenic forcing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C7349E-A8D0-049E-402E-A7AA438CDBAC}"/>
              </a:ext>
            </a:extLst>
          </p:cNvPr>
          <p:cNvSpPr/>
          <p:nvPr/>
        </p:nvSpPr>
        <p:spPr>
          <a:xfrm>
            <a:off x="7752787" y="4091930"/>
            <a:ext cx="2906657" cy="22138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Attribution of changes in atmospheric greenhouse gas concentrations to anthropogenic activity</a:t>
            </a:r>
          </a:p>
        </p:txBody>
      </p:sp>
    </p:spTree>
    <p:extLst>
      <p:ext uri="{BB962C8B-B14F-4D97-AF65-F5344CB8AC3E}">
        <p14:creationId xmlns:p14="http://schemas.microsoft.com/office/powerpoint/2010/main" val="3187265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02FC-7D8B-F5F1-B064-0E7855B3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7A9FF-0FE3-7EB5-8501-E6FB5384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645" y="133497"/>
            <a:ext cx="5288265" cy="6593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39D8E-7B08-42D5-A21C-EE6CECCB8F46}"/>
              </a:ext>
            </a:extLst>
          </p:cNvPr>
          <p:cNvSpPr txBox="1"/>
          <p:nvPr/>
        </p:nvSpPr>
        <p:spPr>
          <a:xfrm>
            <a:off x="1202076" y="3051425"/>
            <a:ext cx="3349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Gathering multiple lines of evidence, e.g. observations, theory</a:t>
            </a:r>
          </a:p>
          <a:p>
            <a:endParaRPr lang="en-GB" dirty="0"/>
          </a:p>
          <a:p>
            <a:r>
              <a:rPr lang="en-GB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2058906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6804-A97C-913F-66D0-D00CB15C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 – single step, process-based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51CCB2-D817-2AF9-D17F-F793C3957AAE}"/>
              </a:ext>
            </a:extLst>
          </p:cNvPr>
          <p:cNvSpPr/>
          <p:nvPr/>
        </p:nvSpPr>
        <p:spPr>
          <a:xfrm>
            <a:off x="2269805" y="4070835"/>
            <a:ext cx="2906657" cy="22138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Attribution of observed climate change to anthropogenic forcing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C7349E-A8D0-049E-402E-A7AA438CDBAC}"/>
              </a:ext>
            </a:extLst>
          </p:cNvPr>
          <p:cNvSpPr/>
          <p:nvPr/>
        </p:nvSpPr>
        <p:spPr>
          <a:xfrm>
            <a:off x="6180841" y="2322056"/>
            <a:ext cx="2906657" cy="22138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Attribution of changes in atmospheric greenhouse gas concentrations to anthropogenic activity</a:t>
            </a:r>
          </a:p>
        </p:txBody>
      </p:sp>
    </p:spTree>
    <p:extLst>
      <p:ext uri="{BB962C8B-B14F-4D97-AF65-F5344CB8AC3E}">
        <p14:creationId xmlns:p14="http://schemas.microsoft.com/office/powerpoint/2010/main" val="1621775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6804-A97C-913F-66D0-D00CB15C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 – process and observational evidence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6EC48D-9A9B-C464-9E2B-F4462585C448}"/>
              </a:ext>
            </a:extLst>
          </p:cNvPr>
          <p:cNvSpPr/>
          <p:nvPr/>
        </p:nvSpPr>
        <p:spPr>
          <a:xfrm>
            <a:off x="6096000" y="1890935"/>
            <a:ext cx="2906657" cy="22138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Attribution of observed changes in natural or human systems to</a:t>
            </a:r>
          </a:p>
          <a:p>
            <a:pPr algn="ctr"/>
            <a:r>
              <a:rPr lang="en-GB" dirty="0"/>
              <a:t>climate-related drivers</a:t>
            </a:r>
          </a:p>
        </p:txBody>
      </p:sp>
    </p:spTree>
    <p:extLst>
      <p:ext uri="{BB962C8B-B14F-4D97-AF65-F5344CB8AC3E}">
        <p14:creationId xmlns:p14="http://schemas.microsoft.com/office/powerpoint/2010/main" val="153424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1FD0EB-C32A-D10B-38AA-07118155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Multi-dimensional data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063515-2375-33D5-D7EC-B91A5D7D756A}"/>
              </a:ext>
            </a:extLst>
          </p:cNvPr>
          <p:cNvSpPr/>
          <p:nvPr/>
        </p:nvSpPr>
        <p:spPr>
          <a:xfrm>
            <a:off x="1358831" y="2503664"/>
            <a:ext cx="1802675" cy="10580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Space: </a:t>
            </a:r>
            <a:r>
              <a:rPr lang="en-GB" dirty="0" err="1"/>
              <a:t>lat</a:t>
            </a:r>
            <a:r>
              <a:rPr lang="en-GB" dirty="0"/>
              <a:t>/</a:t>
            </a:r>
            <a:r>
              <a:rPr lang="en-GB" dirty="0" err="1"/>
              <a:t>lon</a:t>
            </a:r>
            <a:r>
              <a:rPr lang="en-GB" dirty="0"/>
              <a:t> grid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FC5F0A-C481-AAF1-F637-33D479E3D22E}"/>
              </a:ext>
            </a:extLst>
          </p:cNvPr>
          <p:cNvSpPr/>
          <p:nvPr/>
        </p:nvSpPr>
        <p:spPr>
          <a:xfrm>
            <a:off x="5004444" y="2106155"/>
            <a:ext cx="1802675" cy="10580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Time:</a:t>
            </a:r>
          </a:p>
          <a:p>
            <a:pPr algn="ctr"/>
            <a:r>
              <a:rPr lang="en-GB" dirty="0"/>
              <a:t>1850-2100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B4EE5F-214C-16F0-18A1-2AC0CE20D429}"/>
              </a:ext>
            </a:extLst>
          </p:cNvPr>
          <p:cNvSpPr/>
          <p:nvPr/>
        </p:nvSpPr>
        <p:spPr>
          <a:xfrm>
            <a:off x="2413154" y="5007282"/>
            <a:ext cx="2241039" cy="14855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Earth System Models:</a:t>
            </a:r>
          </a:p>
          <a:p>
            <a:pPr algn="ctr"/>
            <a:r>
              <a:rPr lang="en-GB" dirty="0"/>
              <a:t>10-30 per SSP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657465-0EA2-308D-74E0-EFC5FBA93F5B}"/>
              </a:ext>
            </a:extLst>
          </p:cNvPr>
          <p:cNvSpPr/>
          <p:nvPr/>
        </p:nvSpPr>
        <p:spPr>
          <a:xfrm>
            <a:off x="5364186" y="4051467"/>
            <a:ext cx="1802675" cy="10580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SSPs:</a:t>
            </a:r>
          </a:p>
          <a:p>
            <a:pPr algn="ctr"/>
            <a:r>
              <a:rPr lang="en-GB" dirty="0"/>
              <a:t>4 tier 1, 4 tier 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001A5C-A24B-7C61-41F4-824BE765FA17}"/>
              </a:ext>
            </a:extLst>
          </p:cNvPr>
          <p:cNvSpPr/>
          <p:nvPr/>
        </p:nvSpPr>
        <p:spPr>
          <a:xfrm>
            <a:off x="8545113" y="3837717"/>
            <a:ext cx="2241039" cy="14855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Multiple variables: temperature, precipitation etc.</a:t>
            </a:r>
          </a:p>
        </p:txBody>
      </p:sp>
    </p:spTree>
    <p:extLst>
      <p:ext uri="{BB962C8B-B14F-4D97-AF65-F5344CB8AC3E}">
        <p14:creationId xmlns:p14="http://schemas.microsoft.com/office/powerpoint/2010/main" val="4223449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6804-A97C-913F-66D0-D00CB15C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 – process and observational evidence and statistical methods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CF715A-4F63-0009-3437-1B564A64A6C3}"/>
              </a:ext>
            </a:extLst>
          </p:cNvPr>
          <p:cNvSpPr/>
          <p:nvPr/>
        </p:nvSpPr>
        <p:spPr>
          <a:xfrm>
            <a:off x="1667055" y="1794747"/>
            <a:ext cx="2606994" cy="18628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Attribution of weather and climate events to anthropogenic forcing</a:t>
            </a:r>
          </a:p>
        </p:txBody>
      </p:sp>
    </p:spTree>
    <p:extLst>
      <p:ext uri="{BB962C8B-B14F-4D97-AF65-F5344CB8AC3E}">
        <p14:creationId xmlns:p14="http://schemas.microsoft.com/office/powerpoint/2010/main" val="37179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A31B-107E-6609-36C5-E2903A04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Explaining extreme heat in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998D5-D9C5-BA0A-1898-9B6059A4F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7" y="1690688"/>
            <a:ext cx="8057726" cy="49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6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A31B-107E-6609-36C5-E2903A04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Explaining extreme heat in 2023</a:t>
            </a:r>
          </a:p>
        </p:txBody>
      </p:sp>
      <p:pic>
        <p:nvPicPr>
          <p:cNvPr id="1026" name="Picture 2" descr="Factors contributing to global temperature change over the last 10 years">
            <a:extLst>
              <a:ext uri="{FF2B5EF4-FFF2-40B4-BE49-F238E27FC236}">
                <a16:creationId xmlns:a16="http://schemas.microsoft.com/office/drawing/2014/main" id="{756E6403-801D-75EB-3509-C5FE315A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20" y="1565388"/>
            <a:ext cx="8946359" cy="49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3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A31B-107E-6609-36C5-E2903A04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Explaining extreme heat in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338AE-3EAC-EC69-4260-C9F3A12BF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6"/>
          <a:stretch/>
        </p:blipFill>
        <p:spPr>
          <a:xfrm>
            <a:off x="3581400" y="1931830"/>
            <a:ext cx="7772400" cy="453821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5AADEF-91F2-785C-1568-502FD5F33362}"/>
              </a:ext>
            </a:extLst>
          </p:cNvPr>
          <p:cNvSpPr/>
          <p:nvPr/>
        </p:nvSpPr>
        <p:spPr>
          <a:xfrm>
            <a:off x="566670" y="3078051"/>
            <a:ext cx="3014730" cy="160696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Effect removed based on previous observed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83321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68F6-E3CB-503D-48A9-AF1DC0F9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960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California fires January 2025</a:t>
            </a:r>
          </a:p>
        </p:txBody>
      </p:sp>
      <p:pic>
        <p:nvPicPr>
          <p:cNvPr id="1026" name="Picture 2" descr="A map of the fire weather index in southern coastal california with the study region marked. ">
            <a:extLst>
              <a:ext uri="{FF2B5EF4-FFF2-40B4-BE49-F238E27FC236}">
                <a16:creationId xmlns:a16="http://schemas.microsoft.com/office/drawing/2014/main" id="{02044A1B-E8E3-929E-2DE0-E1833BC97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741" y="3132059"/>
            <a:ext cx="3433315" cy="31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59FE0-93C9-FF40-7130-6B4D358B139D}"/>
              </a:ext>
            </a:extLst>
          </p:cNvPr>
          <p:cNvSpPr txBox="1"/>
          <p:nvPr/>
        </p:nvSpPr>
        <p:spPr>
          <a:xfrm>
            <a:off x="8584943" y="6123543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Fire weather index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AED1DA-51A1-A23C-166B-A4C172D82DF7}"/>
              </a:ext>
            </a:extLst>
          </p:cNvPr>
          <p:cNvSpPr/>
          <p:nvPr/>
        </p:nvSpPr>
        <p:spPr>
          <a:xfrm>
            <a:off x="477770" y="1822035"/>
            <a:ext cx="3014730" cy="160696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Area under high risk of fire historically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D0D670-B1EF-8CCC-A16B-B7D2971E681B}"/>
              </a:ext>
            </a:extLst>
          </p:cNvPr>
          <p:cNvSpPr/>
          <p:nvPr/>
        </p:nvSpPr>
        <p:spPr>
          <a:xfrm>
            <a:off x="3492500" y="2756864"/>
            <a:ext cx="3014730" cy="160696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Extremely low precipitation and high wind speeds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5181BA-3AB6-4138-D493-0F6E0A8A99DA}"/>
              </a:ext>
            </a:extLst>
          </p:cNvPr>
          <p:cNvSpPr/>
          <p:nvPr/>
        </p:nvSpPr>
        <p:spPr>
          <a:xfrm>
            <a:off x="1320800" y="4626522"/>
            <a:ext cx="4368800" cy="160696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simulations with and without climate change show a 6% increase in intensity and 35% more probably</a:t>
            </a:r>
          </a:p>
        </p:txBody>
      </p:sp>
      <p:pic>
        <p:nvPicPr>
          <p:cNvPr id="1028" name="Picture 4" descr="A graph showing cumulative annual rainfall over the study area. A black line shows that rainfall from 2024-25 has been extremely low compared to other years, especially 2022-23 and 2023-24 which had relatively high rainfall.">
            <a:extLst>
              <a:ext uri="{FF2B5EF4-FFF2-40B4-BE49-F238E27FC236}">
                <a16:creationId xmlns:a16="http://schemas.microsoft.com/office/drawing/2014/main" id="{2D5D2EE0-1F39-90A8-C262-B9DB020D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741" y="186440"/>
            <a:ext cx="3210060" cy="289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2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611C8-B58E-E7CC-DC49-F55D33D4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2BDD-43B1-FE65-9399-986312B7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2BA6B-FABF-F791-3282-FA494FB7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645" y="133497"/>
            <a:ext cx="5288265" cy="6593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744EE-07FD-B23E-46DF-32B26BAA7CAF}"/>
              </a:ext>
            </a:extLst>
          </p:cNvPr>
          <p:cNvSpPr txBox="1"/>
          <p:nvPr/>
        </p:nvSpPr>
        <p:spPr>
          <a:xfrm>
            <a:off x="1202076" y="3051425"/>
            <a:ext cx="334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workflow rather than a set recipe – no one size fits all algorithm for attribution </a:t>
            </a:r>
          </a:p>
        </p:txBody>
      </p:sp>
    </p:spTree>
    <p:extLst>
      <p:ext uri="{BB962C8B-B14F-4D97-AF65-F5344CB8AC3E}">
        <p14:creationId xmlns:p14="http://schemas.microsoft.com/office/powerpoint/2010/main" val="2453970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5584780" y="1343988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3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9002-A1BE-C4CE-75CB-F2E8A420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data rich world</a:t>
            </a:r>
          </a:p>
        </p:txBody>
      </p:sp>
      <p:pic>
        <p:nvPicPr>
          <p:cNvPr id="3" name="Google Shape;364;p41">
            <a:extLst>
              <a:ext uri="{FF2B5EF4-FFF2-40B4-BE49-F238E27FC236}">
                <a16:creationId xmlns:a16="http://schemas.microsoft.com/office/drawing/2014/main" id="{AC84C914-AADD-4C27-4B63-6BE63C8F06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1824" y="1690688"/>
            <a:ext cx="1510550" cy="172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65;p41">
            <a:extLst>
              <a:ext uri="{FF2B5EF4-FFF2-40B4-BE49-F238E27FC236}">
                <a16:creationId xmlns:a16="http://schemas.microsoft.com/office/drawing/2014/main" id="{71BEF452-E6B2-2FAD-47BA-96B8CC264F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999" y="1690688"/>
            <a:ext cx="2353200" cy="13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6;p41">
            <a:extLst>
              <a:ext uri="{FF2B5EF4-FFF2-40B4-BE49-F238E27FC236}">
                <a16:creationId xmlns:a16="http://schemas.microsoft.com/office/drawing/2014/main" id="{F3490DD3-E838-A53B-319A-39EA1E92F6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149" y="2910463"/>
            <a:ext cx="1748575" cy="12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67;p41">
            <a:extLst>
              <a:ext uri="{FF2B5EF4-FFF2-40B4-BE49-F238E27FC236}">
                <a16:creationId xmlns:a16="http://schemas.microsoft.com/office/drawing/2014/main" id="{84AEEBB9-4746-589E-2480-1B8B861B9C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4974" y="2703788"/>
            <a:ext cx="1401625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68;p41">
            <a:extLst>
              <a:ext uri="{FF2B5EF4-FFF2-40B4-BE49-F238E27FC236}">
                <a16:creationId xmlns:a16="http://schemas.microsoft.com/office/drawing/2014/main" id="{79D3941F-46BD-0409-E29F-1DB89F0042C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9374" y="3274131"/>
            <a:ext cx="2491777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69;p41">
            <a:extLst>
              <a:ext uri="{FF2B5EF4-FFF2-40B4-BE49-F238E27FC236}">
                <a16:creationId xmlns:a16="http://schemas.microsoft.com/office/drawing/2014/main" id="{D2F6C1AC-4494-18C3-0A9D-A3163ACE12A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1149" y="4170363"/>
            <a:ext cx="2069701" cy="11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1;p41">
            <a:extLst>
              <a:ext uri="{FF2B5EF4-FFF2-40B4-BE49-F238E27FC236}">
                <a16:creationId xmlns:a16="http://schemas.microsoft.com/office/drawing/2014/main" id="{29399A37-FA9A-EE60-0B7E-0FE62040EC6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6211" y="2183538"/>
            <a:ext cx="1766850" cy="99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72;p41">
            <a:extLst>
              <a:ext uri="{FF2B5EF4-FFF2-40B4-BE49-F238E27FC236}">
                <a16:creationId xmlns:a16="http://schemas.microsoft.com/office/drawing/2014/main" id="{06BD477F-68B9-9072-1B85-4F193DAEEFC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0861" y="4170353"/>
            <a:ext cx="1510526" cy="1006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531B6-2A14-6923-FE9C-BA85A3F51E60}"/>
              </a:ext>
            </a:extLst>
          </p:cNvPr>
          <p:cNvSpPr txBox="1"/>
          <p:nvPr/>
        </p:nvSpPr>
        <p:spPr>
          <a:xfrm>
            <a:off x="2677524" y="5753807"/>
            <a:ext cx="65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Reasoning from this lecture more generally applicable to other data</a:t>
            </a:r>
          </a:p>
        </p:txBody>
      </p:sp>
    </p:spTree>
    <p:extLst>
      <p:ext uri="{BB962C8B-B14F-4D97-AF65-F5344CB8AC3E}">
        <p14:creationId xmlns:p14="http://schemas.microsoft.com/office/powerpoint/2010/main" val="247641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F724-BE9C-5F66-805A-7E745B2A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data to information</a:t>
            </a:r>
          </a:p>
        </p:txBody>
      </p:sp>
      <p:pic>
        <p:nvPicPr>
          <p:cNvPr id="1028" name="Picture 4" descr="Earth in cubes. (Source: Daniel Diaz at Pixabay)">
            <a:extLst>
              <a:ext uri="{FF2B5EF4-FFF2-40B4-BE49-F238E27FC236}">
                <a16:creationId xmlns:a16="http://schemas.microsoft.com/office/drawing/2014/main" id="{92E21B9A-4F0E-9350-C42D-A08954224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18" y="2305656"/>
            <a:ext cx="2993933" cy="224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95B1A-B1CA-376F-5B5A-2B2D8A00FAD7}"/>
              </a:ext>
            </a:extLst>
          </p:cNvPr>
          <p:cNvSpPr txBox="1"/>
          <p:nvPr/>
        </p:nvSpPr>
        <p:spPr>
          <a:xfrm>
            <a:off x="1595618" y="4552343"/>
            <a:ext cx="304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– a collection of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79EE3-93F9-E916-6655-F77A8E85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03" y="2393030"/>
            <a:ext cx="4642021" cy="207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209E3-044D-7044-F49A-E67B67AA4399}"/>
              </a:ext>
            </a:extLst>
          </p:cNvPr>
          <p:cNvSpPr txBox="1"/>
          <p:nvPr/>
        </p:nvSpPr>
        <p:spPr>
          <a:xfrm>
            <a:off x="5392716" y="4552343"/>
            <a:ext cx="563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Information – processed data to answer specific questions</a:t>
            </a:r>
          </a:p>
        </p:txBody>
      </p:sp>
    </p:spTree>
    <p:extLst>
      <p:ext uri="{BB962C8B-B14F-4D97-AF65-F5344CB8AC3E}">
        <p14:creationId xmlns:p14="http://schemas.microsoft.com/office/powerpoint/2010/main" val="399028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74C2-7DED-43AF-C6AE-06845375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in the context of future climate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4633F2-15B7-CFE2-FF25-C38788E9AC1E}"/>
              </a:ext>
            </a:extLst>
          </p:cNvPr>
          <p:cNvSpPr/>
          <p:nvPr/>
        </p:nvSpPr>
        <p:spPr>
          <a:xfrm>
            <a:off x="2016377" y="1784473"/>
            <a:ext cx="2011093" cy="17292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is the global time trajectory of the climate?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9744F91-2347-21FF-B242-1F33F8A9ADE4}"/>
              </a:ext>
            </a:extLst>
          </p:cNvPr>
          <p:cNvSpPr/>
          <p:nvPr/>
        </p:nvSpPr>
        <p:spPr>
          <a:xfrm>
            <a:off x="3865725" y="3962594"/>
            <a:ext cx="2606994" cy="18628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are different regions of the world affected by climate change?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D3EDF4-69DF-E2DA-4B18-5B1C50236E57}"/>
              </a:ext>
            </a:extLst>
          </p:cNvPr>
          <p:cNvSpPr/>
          <p:nvPr/>
        </p:nvSpPr>
        <p:spPr>
          <a:xfrm>
            <a:off x="4995882" y="1848763"/>
            <a:ext cx="2606994" cy="16649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there be changes in the seasonality of temperature or precipitation?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9E7282-7DA1-DF43-6E23-3D41829B8841}"/>
              </a:ext>
            </a:extLst>
          </p:cNvPr>
          <p:cNvSpPr/>
          <p:nvPr/>
        </p:nvSpPr>
        <p:spPr>
          <a:xfrm>
            <a:off x="8263065" y="3513762"/>
            <a:ext cx="2791928" cy="20548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bad can it get? What are the possible extreme climate conditions?</a:t>
            </a:r>
          </a:p>
        </p:txBody>
      </p:sp>
    </p:spTree>
    <p:extLst>
      <p:ext uri="{BB962C8B-B14F-4D97-AF65-F5344CB8AC3E}">
        <p14:creationId xmlns:p14="http://schemas.microsoft.com/office/powerpoint/2010/main" val="88937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456EC-1953-5C7D-4983-B483F9F7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global time trajectory of the climate?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741A7-0C22-1CAD-1A1D-D5230DB2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397"/>
            <a:ext cx="6282466" cy="4797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1E4D21-06BA-DBAC-8710-E5402A11441D}"/>
              </a:ext>
            </a:extLst>
          </p:cNvPr>
          <p:cNvSpPr txBox="1"/>
          <p:nvPr/>
        </p:nvSpPr>
        <p:spPr>
          <a:xfrm>
            <a:off x="8479768" y="3056381"/>
            <a:ext cx="2874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Global mean for each year for each model</a:t>
            </a:r>
          </a:p>
          <a:p>
            <a:pPr marL="342900" indent="-342900">
              <a:buAutoNum type="arabicPeriod"/>
            </a:pPr>
            <a:r>
              <a:rPr lang="en-GB" dirty="0"/>
              <a:t>Mean of all models for each year</a:t>
            </a:r>
          </a:p>
          <a:p>
            <a:pPr marL="342900" indent="-342900">
              <a:buAutoNum type="arabicPeriod"/>
            </a:pPr>
            <a:r>
              <a:rPr lang="en-GB" dirty="0"/>
              <a:t>Range of all models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5638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A9D2-0157-E936-383F-106687AE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means but never SSP 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718BD-E85F-DC90-4008-9847509875D5}"/>
              </a:ext>
            </a:extLst>
          </p:cNvPr>
          <p:cNvSpPr txBox="1"/>
          <p:nvPr/>
        </p:nvSpPr>
        <p:spPr>
          <a:xfrm>
            <a:off x="8453845" y="3093560"/>
            <a:ext cx="28999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uncertainty and scenario uncertainty are treated differently</a:t>
            </a:r>
          </a:p>
          <a:p>
            <a:r>
              <a:rPr lang="en-GB" dirty="0"/>
              <a:t>A mean of SSPs does not provide meaningful information for decision making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B8630-E102-2122-6DAB-623EB893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397"/>
            <a:ext cx="6282466" cy="4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D2FD-460C-831E-368C-7FC84504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all temperatures are created equal</a:t>
            </a:r>
          </a:p>
        </p:txBody>
      </p:sp>
      <p:pic>
        <p:nvPicPr>
          <p:cNvPr id="2050" name="Picture 2" descr="The Great Deserts of the World and Where They Are Located - MapQuest Travel">
            <a:extLst>
              <a:ext uri="{FF2B5EF4-FFF2-40B4-BE49-F238E27FC236}">
                <a16:creationId xmlns:a16="http://schemas.microsoft.com/office/drawing/2014/main" id="{2A44D603-7492-5EC1-9F73-ED966815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37" y="2458253"/>
            <a:ext cx="3451545" cy="19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6AFB63-C1A6-A287-908B-253CFC7BEDEC}"/>
              </a:ext>
            </a:extLst>
          </p:cNvPr>
          <p:cNvSpPr txBox="1"/>
          <p:nvPr/>
        </p:nvSpPr>
        <p:spPr>
          <a:xfrm>
            <a:off x="625805" y="4784543"/>
            <a:ext cx="495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mean temperature in 2100 is going to be 25</a:t>
            </a:r>
            <a:r>
              <a:rPr lang="en-GB" baseline="30000" dirty="0"/>
              <a:t>o</a:t>
            </a:r>
            <a:r>
              <a:rPr lang="en-GB" dirty="0"/>
              <a:t>C</a:t>
            </a:r>
          </a:p>
        </p:txBody>
      </p:sp>
      <p:pic>
        <p:nvPicPr>
          <p:cNvPr id="2052" name="Picture 4" descr="Sunset Over Snowy Arctic Tundra Photograph by Joel Sheagren - Fine Art  America">
            <a:extLst>
              <a:ext uri="{FF2B5EF4-FFF2-40B4-BE49-F238E27FC236}">
                <a16:creationId xmlns:a16="http://schemas.microsoft.com/office/drawing/2014/main" id="{D3BD0F53-F81C-51A6-4F6A-3ED5AC4B8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87" y="2298842"/>
            <a:ext cx="3367974" cy="226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302D5-6D21-6DFA-3D5F-617746707313}"/>
              </a:ext>
            </a:extLst>
          </p:cNvPr>
          <p:cNvSpPr txBox="1"/>
          <p:nvPr/>
        </p:nvSpPr>
        <p:spPr>
          <a:xfrm>
            <a:off x="6293870" y="4784543"/>
            <a:ext cx="495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mean temperature in 2100 is going to be 25</a:t>
            </a:r>
            <a:r>
              <a:rPr lang="en-GB" baseline="30000" dirty="0"/>
              <a:t>o</a:t>
            </a:r>
            <a:r>
              <a:rPr lang="en-GB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235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4630</TotalTime>
  <Words>944</Words>
  <Application>Microsoft Macintosh PowerPoint</Application>
  <PresentationFormat>Widescreen</PresentationFormat>
  <Paragraphs>151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Arial</vt:lpstr>
      <vt:lpstr>Calibri</vt:lpstr>
      <vt:lpstr>Georgia</vt:lpstr>
      <vt:lpstr>Office Theme</vt:lpstr>
      <vt:lpstr>Information from data</vt:lpstr>
      <vt:lpstr>PowerPoint Presentation</vt:lpstr>
      <vt:lpstr>Multi-dimensional data</vt:lpstr>
      <vt:lpstr>A data rich world</vt:lpstr>
      <vt:lpstr>From data to information</vt:lpstr>
      <vt:lpstr>Questions in the context of future climate</vt:lpstr>
      <vt:lpstr>What is the global time trajectory of the climate?</vt:lpstr>
      <vt:lpstr>Model means but never SSP means</vt:lpstr>
      <vt:lpstr>Not all temperatures are created equal</vt:lpstr>
      <vt:lpstr>Initial conditions uncertainty</vt:lpstr>
      <vt:lpstr>Anomalies</vt:lpstr>
      <vt:lpstr>The reference historical period</vt:lpstr>
      <vt:lpstr>Global warming level targets</vt:lpstr>
      <vt:lpstr>What is the geographical distribution of change?</vt:lpstr>
      <vt:lpstr>Uncertainty on a map</vt:lpstr>
      <vt:lpstr>Seasonal changes</vt:lpstr>
      <vt:lpstr>Regions used in the IPCC</vt:lpstr>
      <vt:lpstr>What is the regional time trajectory of the climate?</vt:lpstr>
      <vt:lpstr>Extreme events</vt:lpstr>
      <vt:lpstr>Extreme events</vt:lpstr>
      <vt:lpstr>Low likelihood high impact extremes</vt:lpstr>
      <vt:lpstr>Change over time in extreme climate values</vt:lpstr>
      <vt:lpstr>Global distributions of extreme values</vt:lpstr>
      <vt:lpstr>Changes in frequency of extreme events</vt:lpstr>
      <vt:lpstr>Attribution</vt:lpstr>
      <vt:lpstr>Attribution</vt:lpstr>
      <vt:lpstr>Attribution</vt:lpstr>
      <vt:lpstr>Attribution – single step, process-based</vt:lpstr>
      <vt:lpstr>Attribution – process and observational evidence</vt:lpstr>
      <vt:lpstr>Attribution – process and observational evidence and statistical methods </vt:lpstr>
      <vt:lpstr>Explaining extreme heat in 2023</vt:lpstr>
      <vt:lpstr>Explaining extreme heat in 2023</vt:lpstr>
      <vt:lpstr>Explaining extreme heat in 2023</vt:lpstr>
      <vt:lpstr>California fires January 2025</vt:lpstr>
      <vt:lpstr>Attribution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from data</dc:title>
  <dc:creator>Silvia Caldararu</dc:creator>
  <cp:lastModifiedBy>Silvia Caldararu</cp:lastModifiedBy>
  <cp:revision>1</cp:revision>
  <dcterms:created xsi:type="dcterms:W3CDTF">2023-02-24T15:50:04Z</dcterms:created>
  <dcterms:modified xsi:type="dcterms:W3CDTF">2025-02-24T09:28:21Z</dcterms:modified>
</cp:coreProperties>
</file>